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7" r:id="rId12"/>
    <p:sldId id="263" r:id="rId13"/>
    <p:sldId id="274" r:id="rId14"/>
    <p:sldId id="265" r:id="rId15"/>
    <p:sldId id="275" r:id="rId16"/>
    <p:sldId id="276" r:id="rId17"/>
    <p:sldId id="277" r:id="rId18"/>
    <p:sldId id="286" r:id="rId19"/>
    <p:sldId id="288" r:id="rId20"/>
    <p:sldId id="289" r:id="rId21"/>
    <p:sldId id="290" r:id="rId22"/>
    <p:sldId id="291" r:id="rId23"/>
    <p:sldId id="294" r:id="rId24"/>
    <p:sldId id="295" r:id="rId25"/>
    <p:sldId id="293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7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11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39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AAD80C8-44ED-4550-8771-2163148D2E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333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29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21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612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36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50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4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8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7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D617-EFA1-4B20-AFA7-F3451F2C8366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96264-4676-4A5B-AFB6-2A364D2ED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89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88291" y="2767816"/>
            <a:ext cx="6203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altLang="ko-KR" sz="2400" b="1" dirty="0">
                <a:latin typeface="Times New Roman" pitchFamily="18" charset="0"/>
                <a:cs typeface="Times New Roman" pitchFamily="18" charset="0"/>
              </a:rPr>
              <a:t>Гомогенді жүйедегі химиялық тепе-теңдік 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1616744" y="6181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636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11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Ерітіндіде химиялық тепе-теңдіктердің сандық мәнін есептеу мынадай схема бойынша жүргізіледі: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19100" algn="l"/>
              </a:tabLs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Тепе-теңдікке қатысы бар реакцияның теңдігін жазу.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19100" algn="l"/>
              </a:tabLs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 химиялық реакцияға сәйкес тепе-теңдік констан­таларының теңдігін жазу. Жалғастырып анықтамаларды пайда­ланып константалардың мәнін табу.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19100" algn="l"/>
              </a:tabLs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Заттың әр түрінің тепе-теңдік коцентрацияларының өзара және оның ерітіндідегі жалпы концентрациясын байланыс­тыратын жүйенің материалды баллансына сәйкес теңдігін жазу.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Мысалы, күміс нитратымен аммиактың судағы ерітіндісін алса, Ag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[Ag(NH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)]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[Ag(NH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иондары түрінде жүруі мүмкін. Құрамында күміс бар бөлшектердің жалпы концентрациясы:</a:t>
            </a:r>
          </a:p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[Ag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]+[Ag(NH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[Ag(NH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Электрбейтараптық теңдігін жазу. Кез-келген ерітіндіде катиондар мен аниондардың жалпы концентрациялары ерітіндіде электрбейтараптық сақтау үшін бір-біріне тең болу керек.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Мысалы, NaCl-дың судағы ерітіндісінде Na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және Н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катиондары, Cl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және ОН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аниондары жүреді. Ерітіндінің электрбейтараптық жағдайы: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[Na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]+[Н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=[Cl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]+[ ОН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ерітіндісі үшін электрбейтараптық теңдігі былай жазылады</a:t>
            </a:r>
            <a:r>
              <a:rPr lang="kk-KZ" dirty="0"/>
              <a:t>:2[Mg</a:t>
            </a:r>
            <a:r>
              <a:rPr lang="kk-KZ" baseline="30000" dirty="0"/>
              <a:t>2+ </a:t>
            </a:r>
            <a:r>
              <a:rPr lang="kk-KZ" dirty="0"/>
              <a:t>]+[Н</a:t>
            </a:r>
            <a:r>
              <a:rPr lang="kk-KZ" baseline="-25000" dirty="0"/>
              <a:t>3</a:t>
            </a:r>
            <a:r>
              <a:rPr lang="kk-KZ" dirty="0"/>
              <a:t>О</a:t>
            </a:r>
            <a:r>
              <a:rPr lang="kk-KZ" baseline="30000" dirty="0"/>
              <a:t>+</a:t>
            </a:r>
            <a:r>
              <a:rPr lang="kk-KZ" dirty="0"/>
              <a:t>]=[Cl</a:t>
            </a:r>
            <a:r>
              <a:rPr lang="kk-KZ" baseline="30000" dirty="0"/>
              <a:t>-</a:t>
            </a:r>
            <a:r>
              <a:rPr lang="kk-KZ" dirty="0"/>
              <a:t>]+[ОН</a:t>
            </a:r>
            <a:r>
              <a:rPr lang="kk-KZ" baseline="30000" dirty="0"/>
              <a:t>-</a:t>
            </a:r>
            <a:r>
              <a:rPr lang="kk-KZ" dirty="0"/>
              <a:t>]</a:t>
            </a:r>
            <a:endParaRPr lang="ru-RU" dirty="0"/>
          </a:p>
          <a:p>
            <a:r>
              <a:rPr lang="kk-KZ" dirty="0"/>
              <a:t> 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Магний ионының алдындағы коэффициент 2 сол ионның екі зарядты екенін ескеруге жазылған, себебі хлорид ионының концентрациясы магний ионының екі еселенген концентрациясына сәйкес. ([Cl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]=2[Mg</a:t>
            </a:r>
            <a:r>
              <a:rPr lang="kk-K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]). Осы сияқты үш зарядталған иондардың концентарциясын үшке көбейту керек. Құрамында AI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MgCl</a:t>
            </a:r>
            <a:r>
              <a:rPr lang="kk-K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ерітінділердің электрбейтараптық теңдігі:  </a:t>
            </a:r>
            <a:r>
              <a:rPr lang="kk-KZ" dirty="0"/>
              <a:t> </a:t>
            </a:r>
            <a:endParaRPr lang="ru-RU" dirty="0"/>
          </a:p>
          <a:p>
            <a:pPr algn="ctr"/>
            <a:r>
              <a:rPr lang="kk-KZ" dirty="0"/>
              <a:t>[AI</a:t>
            </a:r>
            <a:r>
              <a:rPr lang="kk-KZ" baseline="30000" dirty="0"/>
              <a:t>3+</a:t>
            </a:r>
            <a:r>
              <a:rPr lang="kk-KZ" dirty="0"/>
              <a:t>]+2[Mg</a:t>
            </a:r>
            <a:r>
              <a:rPr lang="kk-KZ" baseline="30000" dirty="0"/>
              <a:t>2+ </a:t>
            </a:r>
            <a:r>
              <a:rPr lang="kk-KZ" dirty="0"/>
              <a:t>]+[Н</a:t>
            </a:r>
            <a:r>
              <a:rPr lang="kk-KZ" baseline="-25000" dirty="0"/>
              <a:t>3</a:t>
            </a:r>
            <a:r>
              <a:rPr lang="kk-KZ" dirty="0"/>
              <a:t>О</a:t>
            </a:r>
            <a:r>
              <a:rPr lang="kk-KZ" baseline="30000" dirty="0"/>
              <a:t>+</a:t>
            </a:r>
            <a:r>
              <a:rPr lang="kk-KZ" dirty="0"/>
              <a:t>]</a:t>
            </a:r>
            <a:r>
              <a:rPr lang="kk-KZ" baseline="30000" dirty="0"/>
              <a:t> </a:t>
            </a:r>
            <a:r>
              <a:rPr lang="kk-KZ" dirty="0"/>
              <a:t>=2[SO</a:t>
            </a:r>
            <a:r>
              <a:rPr lang="kk-KZ" baseline="30000" dirty="0"/>
              <a:t>2-</a:t>
            </a:r>
            <a:r>
              <a:rPr lang="kk-KZ" baseline="-25000" dirty="0"/>
              <a:t>4</a:t>
            </a:r>
            <a:r>
              <a:rPr lang="kk-KZ" dirty="0"/>
              <a:t>]+[НSO</a:t>
            </a:r>
            <a:r>
              <a:rPr lang="kk-KZ" baseline="30000" dirty="0"/>
              <a:t>-</a:t>
            </a:r>
            <a:r>
              <a:rPr lang="kk-KZ" baseline="-25000" dirty="0"/>
              <a:t>4</a:t>
            </a:r>
            <a:r>
              <a:rPr lang="kk-KZ" dirty="0"/>
              <a:t>]+[Cl</a:t>
            </a:r>
            <a:r>
              <a:rPr lang="kk-KZ" baseline="30000" dirty="0"/>
              <a:t>-</a:t>
            </a:r>
            <a:r>
              <a:rPr lang="kk-KZ" dirty="0"/>
              <a:t>]+[ОН</a:t>
            </a:r>
            <a:r>
              <a:rPr lang="kk-KZ" baseline="30000" dirty="0"/>
              <a:t>-</a:t>
            </a:r>
            <a:r>
              <a:rPr lang="kk-KZ" dirty="0"/>
              <a:t>]</a:t>
            </a:r>
            <a:endParaRPr lang="ru-RU" dirty="0"/>
          </a:p>
          <a:p>
            <a:endParaRPr lang="ru-RU" dirty="0"/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00834" y="19318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836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72803" y="3260382"/>
            <a:ext cx="83218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Қышқылдар мен негіздердің протолиттік теориясы. Автопротолиз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565228" y="591140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7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>
          <a:xfrm>
            <a:off x="2024063" y="0"/>
            <a:ext cx="8229600" cy="1143000"/>
          </a:xfrm>
        </p:spPr>
        <p:txBody>
          <a:bodyPr/>
          <a:lstStyle/>
          <a:p>
            <a:pPr eaLnBrk="1" hangingPunct="1"/>
            <a:r>
              <a:rPr lang="kk-KZ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Бренстед-Лоуридің протолиттік теориясы. </a:t>
            </a:r>
            <a:br>
              <a:rPr lang="kk-KZ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Қышқылдық және негіздік константалар, арасындағы байланыс</a:t>
            </a:r>
            <a:r>
              <a:rPr lang="kk-KZ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kk-KZ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800" b="1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grpSp>
        <p:nvGrpSpPr>
          <p:cNvPr id="1031" name="Group 9"/>
          <p:cNvGrpSpPr>
            <a:grpSpLocks/>
          </p:cNvGrpSpPr>
          <p:nvPr/>
        </p:nvGrpSpPr>
        <p:grpSpPr bwMode="auto">
          <a:xfrm>
            <a:off x="4095751" y="1143000"/>
            <a:ext cx="568325" cy="71438"/>
            <a:chOff x="4608" y="1361"/>
            <a:chExt cx="896" cy="113"/>
          </a:xfrm>
        </p:grpSpPr>
        <p:sp>
          <p:nvSpPr>
            <p:cNvPr id="1063" name="Line 11"/>
            <p:cNvSpPr>
              <a:spLocks noChangeShapeType="1"/>
            </p:cNvSpPr>
            <p:nvPr/>
          </p:nvSpPr>
          <p:spPr bwMode="auto">
            <a:xfrm>
              <a:off x="4608" y="1361"/>
              <a:ext cx="8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64" name="Line 10"/>
            <p:cNvSpPr>
              <a:spLocks noChangeShapeType="1"/>
            </p:cNvSpPr>
            <p:nvPr/>
          </p:nvSpPr>
          <p:spPr bwMode="auto">
            <a:xfrm flipH="1">
              <a:off x="4608" y="1474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2" name="Rectangle 13"/>
          <p:cNvSpPr>
            <a:spLocks noChangeArrowheads="1"/>
          </p:cNvSpPr>
          <p:nvPr/>
        </p:nvSpPr>
        <p:spPr bwMode="auto">
          <a:xfrm>
            <a:off x="1271587" y="981076"/>
            <a:ext cx="4351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Low" eaLnBrk="1" hangingPunct="1"/>
            <a:r>
              <a:rPr lang="ru-RU" altLang="ru-RU">
                <a:latin typeface="Calibri" panose="020F0502020204030204" pitchFamily="34" charset="0"/>
              </a:rPr>
              <a:t> 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Қышқылдар үшін</a:t>
            </a:r>
            <a:r>
              <a:rPr lang="ru-RU" altLang="ru-RU">
                <a:latin typeface="Calibri" panose="020F0502020204030204" pitchFamily="34" charset="0"/>
              </a:rPr>
              <a:t>: </a:t>
            </a:r>
            <a:r>
              <a:rPr lang="ru-RU" altLang="ru-RU">
                <a:latin typeface="Calibri" panose="020F0502020204030204" pitchFamily="34" charset="0"/>
                <a:ea typeface="??" charset="-127"/>
              </a:rPr>
              <a:t>НА                Н</a:t>
            </a:r>
            <a:r>
              <a:rPr lang="ru-RU" altLang="ru-RU" baseline="30000">
                <a:latin typeface="Calibri" panose="020F0502020204030204" pitchFamily="34" charset="0"/>
                <a:ea typeface="??" charset="-127"/>
              </a:rPr>
              <a:t>+</a:t>
            </a:r>
            <a:r>
              <a:rPr lang="ru-RU" altLang="ru-RU">
                <a:latin typeface="Calibri" panose="020F0502020204030204" pitchFamily="34" charset="0"/>
                <a:ea typeface="??" charset="-127"/>
              </a:rPr>
              <a:t> + А</a:t>
            </a:r>
            <a:r>
              <a:rPr lang="ru-RU" altLang="ru-RU" baseline="30000">
                <a:latin typeface="Calibri" panose="020F0502020204030204" pitchFamily="34" charset="0"/>
                <a:ea typeface="??" charset="-127"/>
              </a:rPr>
              <a:t>-</a:t>
            </a:r>
            <a:r>
              <a:rPr lang="ru-RU" altLang="ru-RU">
                <a:latin typeface="Calibri" panose="020F0502020204030204" pitchFamily="34" charset="0"/>
                <a:ea typeface="??" charset="-127"/>
              </a:rPr>
              <a:t> </a:t>
            </a:r>
            <a:endParaRPr lang="ru-RU" altLang="ru-RU">
              <a:latin typeface="Calibri" panose="020F0502020204030204" pitchFamily="34" charset="0"/>
            </a:endParaRPr>
          </a:p>
          <a:p>
            <a:pPr algn="justLow" eaLnBrk="1" hangingPunct="1"/>
            <a:r>
              <a:rPr lang="ru-RU" altLang="ru-RU" baseline="30000">
                <a:latin typeface="Calibri" panose="020F0502020204030204" pitchFamily="34" charset="0"/>
              </a:rPr>
              <a:t>                                                            </a:t>
            </a:r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3" name="Rectangle 15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953126" y="785814"/>
          <a:ext cx="2513013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Формула" r:id="rId3" imgW="1638000" imgH="825480" progId="Equation.3">
                  <p:embed/>
                </p:oleObj>
              </mc:Choice>
              <mc:Fallback>
                <p:oleObj name="Формула" r:id="rId3" imgW="163800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6" y="785814"/>
                        <a:ext cx="2513013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22"/>
          <p:cNvSpPr>
            <a:spLocks noChangeArrowheads="1"/>
          </p:cNvSpPr>
          <p:nvPr/>
        </p:nvSpPr>
        <p:spPr bwMode="auto">
          <a:xfrm>
            <a:off x="1524001" y="31141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3881439" y="1857375"/>
            <a:ext cx="568325" cy="71438"/>
            <a:chOff x="4608" y="1361"/>
            <a:chExt cx="896" cy="113"/>
          </a:xfrm>
        </p:grpSpPr>
        <p:sp>
          <p:nvSpPr>
            <p:cNvPr id="1061" name="Line 21"/>
            <p:cNvSpPr>
              <a:spLocks noChangeShapeType="1"/>
            </p:cNvSpPr>
            <p:nvPr/>
          </p:nvSpPr>
          <p:spPr bwMode="auto">
            <a:xfrm>
              <a:off x="4608" y="1361"/>
              <a:ext cx="8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62" name="Line 20"/>
            <p:cNvSpPr>
              <a:spLocks noChangeShapeType="1"/>
            </p:cNvSpPr>
            <p:nvPr/>
          </p:nvSpPr>
          <p:spPr bwMode="auto">
            <a:xfrm flipH="1">
              <a:off x="4608" y="1474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6" name="Rectangle 23"/>
          <p:cNvSpPr>
            <a:spLocks noChangeArrowheads="1"/>
          </p:cNvSpPr>
          <p:nvPr/>
        </p:nvSpPr>
        <p:spPr bwMode="auto">
          <a:xfrm>
            <a:off x="1809750" y="1714500"/>
            <a:ext cx="4464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Low" eaLnBrk="1" hangingPunct="1"/>
            <a:r>
              <a:rPr lang="ru-RU" alt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 үшін: </a:t>
            </a:r>
            <a:r>
              <a:rPr lang="ru-RU" altLang="ru-RU" sz="1600" b="1">
                <a:latin typeface="Times New Roman" panose="02020603050405020304" pitchFamily="18" charset="0"/>
                <a:ea typeface="??" charset="-127"/>
                <a:cs typeface="Times New Roman" panose="02020603050405020304" pitchFamily="18" charset="0"/>
              </a:rPr>
              <a:t>ВОН              В</a:t>
            </a:r>
            <a:r>
              <a:rPr lang="ru-RU" altLang="ru-RU" sz="1600" b="1" baseline="30000">
                <a:latin typeface="Times New Roman" panose="02020603050405020304" pitchFamily="18" charset="0"/>
                <a:ea typeface="??" charset="-127"/>
                <a:cs typeface="Times New Roman" panose="02020603050405020304" pitchFamily="18" charset="0"/>
              </a:rPr>
              <a:t>+</a:t>
            </a:r>
            <a:r>
              <a:rPr lang="ru-RU" altLang="ru-RU" sz="1600" b="1">
                <a:latin typeface="Times New Roman" panose="02020603050405020304" pitchFamily="18" charset="0"/>
                <a:ea typeface="??" charset="-127"/>
                <a:cs typeface="Times New Roman" panose="02020603050405020304" pitchFamily="18" charset="0"/>
              </a:rPr>
              <a:t> + ОН</a:t>
            </a:r>
            <a:r>
              <a:rPr lang="ru-RU" altLang="ru-RU" sz="1600" b="1" baseline="30000">
                <a:latin typeface="Times New Roman" panose="02020603050405020304" pitchFamily="18" charset="0"/>
                <a:ea typeface="??" charset="-127"/>
                <a:cs typeface="Times New Roman" panose="02020603050405020304" pitchFamily="18" charset="0"/>
              </a:rPr>
              <a:t>-</a:t>
            </a:r>
            <a:r>
              <a:rPr lang="ru-RU" altLang="ru-RU" sz="1100">
                <a:latin typeface="Calibri" panose="020F0502020204030204" pitchFamily="34" charset="0"/>
                <a:ea typeface="??" charset="-127"/>
              </a:rPr>
              <a:t> </a:t>
            </a:r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7" name="Rectangle 25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738938" y="1500189"/>
          <a:ext cx="3065462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Формула" r:id="rId5" imgW="1930320" imgH="698400" progId="Equation.3">
                  <p:embed/>
                </p:oleObj>
              </mc:Choice>
              <mc:Fallback>
                <p:oleObj name="Формула" r:id="rId5" imgW="193032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938" y="1500189"/>
                        <a:ext cx="3065462" cy="693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Rectangle 27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graphicFrame>
        <p:nvGraphicFramePr>
          <p:cNvPr id="8295" name="Group 10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237965"/>
              </p:ext>
            </p:extLst>
          </p:nvPr>
        </p:nvGraphicFramePr>
        <p:xfrm>
          <a:off x="6089650" y="4655822"/>
          <a:ext cx="3714750" cy="1036640"/>
        </p:xfrm>
        <a:graphic>
          <a:graphicData uri="http://schemas.openxmlformats.org/drawingml/2006/table">
            <a:tbl>
              <a:tblPr/>
              <a:tblGrid>
                <a:gridCol w="185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Қышқылдық</a:t>
                      </a:r>
                      <a:endParaRPr kumimoji="0" lang="kk-K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L="91439" marR="91439" marT="45734" marB="4573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Ілескен негіз</a:t>
                      </a:r>
                      <a:endParaRPr kumimoji="0" lang="kk-K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L="91439" marR="91439" marT="45734" marB="4573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CH</a:t>
                      </a:r>
                      <a:r>
                        <a:rPr kumimoji="0" lang="en-US" sz="11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COOH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L="91439" marR="91439" marT="45734" marB="4573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CH</a:t>
                      </a:r>
                      <a:r>
                        <a:rPr kumimoji="0" lang="en-US" sz="11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COO</a:t>
                      </a:r>
                      <a:r>
                        <a:rPr kumimoji="0" lang="en-US" sz="11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L="91439" marR="91439" marT="45734" marB="4573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Негіз</a:t>
                      </a:r>
                      <a:endParaRPr kumimoji="0" lang="kk-K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L="91439" marR="91439" marT="45734" marB="4573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Ілескен қышқыл</a:t>
                      </a:r>
                      <a:endParaRPr kumimoji="0" lang="kk-K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L="91439" marR="91439" marT="45734" marB="4573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1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11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1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L="91439" marR="91439" marT="45734" marB="4573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1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11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OH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L="91439" marR="91439" marT="45734" marB="4573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539560"/>
              </p:ext>
            </p:extLst>
          </p:nvPr>
        </p:nvGraphicFramePr>
        <p:xfrm>
          <a:off x="2109788" y="2332854"/>
          <a:ext cx="8143875" cy="4192452"/>
        </p:xfrm>
        <a:graphic>
          <a:graphicData uri="http://schemas.openxmlformats.org/drawingml/2006/table">
            <a:tbl>
              <a:tblPr/>
              <a:tblGrid>
                <a:gridCol w="3987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u="sng" dirty="0">
                          <a:latin typeface="Times New Roman"/>
                          <a:ea typeface="Calibri"/>
                          <a:cs typeface="Times New Roman"/>
                        </a:rPr>
                        <a:t>Аррениус теориясы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19" marR="51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u="sng" dirty="0">
                          <a:latin typeface="Times New Roman"/>
                          <a:ea typeface="Calibri"/>
                          <a:cs typeface="Times New Roman"/>
                        </a:rPr>
                        <a:t>Бренстед-Лоури теориясы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19" marR="51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29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u="sng" dirty="0">
                          <a:latin typeface="Times New Roman"/>
                          <a:ea typeface="Calibri"/>
                          <a:cs typeface="Times New Roman"/>
                        </a:rPr>
                        <a:t>Қышқыл – суда диссоциалнғанда сутек ион бөлетін</a:t>
                      </a:r>
                      <a:r>
                        <a:rPr lang="kk-KZ" sz="1200" u="sng" baseline="0" dirty="0">
                          <a:latin typeface="Times New Roman"/>
                          <a:ea typeface="Calibri"/>
                          <a:cs typeface="Times New Roman"/>
                        </a:rPr>
                        <a:t> зат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u="sng" baseline="0" dirty="0">
                          <a:latin typeface="Times New Roman"/>
                          <a:ea typeface="Calibri"/>
                          <a:cs typeface="Times New Roman"/>
                        </a:rPr>
                        <a:t>Негіз – суда диссоцияланғанда гидроксид-ион бөлетін зат.</a:t>
                      </a:r>
                      <a:endParaRPr lang="en-US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u="sng" dirty="0">
                          <a:latin typeface="Times New Roman"/>
                          <a:ea typeface="Calibri"/>
                          <a:cs typeface="Times New Roman"/>
                        </a:rPr>
                        <a:t>Аррениус теориясы, оның кемшіліктері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Еріткішпен еріген заттың әрекеттесуі ескерілмеген.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Сусыз еріткіштер Аррениус теориясында ескерілмеген.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Қышқылдар мен негіздердің басқа бейорганикалық еріткіштерде әсері туралы ешнәрсе айтылмаған.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Органикалық қосылыстардың қышқылдық және негіздік қаситетін түсіндірмейді.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Аррениус теория бойынша қышқылдар мен негіздер – нейтралды молекулалар.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Органикалық және бейорганикалық қосылыстар – тек ғана қышқыл немесе негіз болуы мүмкін.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19" marR="51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Қышқыл дегеніміз</a:t>
                      </a:r>
                      <a:r>
                        <a:rPr lang="kk-KZ" sz="1200" u="sng" dirty="0">
                          <a:latin typeface="Times New Roman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протон бөліп алатын заттар.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Негіз дегеніміз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 – протон қосып алатын заттар.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  <a:tabLst>
                          <a:tab pos="22225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еріткіш табиғатына қарамай, қышқылдардың (негіздердің) еріткішпен әрекеттесуін ескереді.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  <a:tabLst>
                          <a:tab pos="22225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қышқылдарға тек молекулалар емес, иондар-катиондар мен аниондар да бола алады.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arenR"/>
                        <a:tabLst>
                          <a:tab pos="22225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Ілеспелі (қосарланған) қышқылдық – негіздік жұп деген түсінікті енгізуі болып табылады.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19" marR="51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59" name="Rectangle 8"/>
          <p:cNvSpPr>
            <a:spLocks noChangeArrowheads="1"/>
          </p:cNvSpPr>
          <p:nvPr/>
        </p:nvSpPr>
        <p:spPr bwMode="auto">
          <a:xfrm>
            <a:off x="152400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ko-KR" sz="1200">
                <a:latin typeface="Times New Roman" panose="02020603050405020304" pitchFamily="18" charset="0"/>
                <a:cs typeface="Times New Roman" panose="02020603050405020304" pitchFamily="18" charset="0"/>
              </a:rPr>
              <a:t>х.ғ.к. Аргимбаева А.М.</a:t>
            </a:r>
          </a:p>
          <a:p>
            <a:pPr algn="ctr" eaLnBrk="1" hangingPunct="1"/>
            <a:r>
              <a:rPr lang="en-US" altLang="ko-KR" sz="120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©</a:t>
            </a:r>
            <a:r>
              <a:rPr lang="kk-KZ" altLang="ko-KR" sz="1200">
                <a:latin typeface="Times New Roman" panose="02020603050405020304" pitchFamily="18" charset="0"/>
                <a:cs typeface="Times New Roman" panose="02020603050405020304" pitchFamily="18" charset="0"/>
              </a:rPr>
              <a:t> әл-Фараби атындағы Қазақ Ұлттық Университеті, </a:t>
            </a:r>
            <a:r>
              <a:rPr lang="kk-KZ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аналитикалық, коллоидтық химия және сирек элементтер технология кафедрасы</a:t>
            </a:r>
            <a:endParaRPr lang="ru-RU" alt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60" name="Picture 1056" descr="j030125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9870" y="445295"/>
            <a:ext cx="1252537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23055" y="56924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68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270383"/>
            <a:ext cx="11784169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Қышқыл деген ұғым НСІ,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сияқты бейтарап молекулалардан басқа зарядталған НSО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бөлшектерге де қатысты. Сондықтан қышқылдар бейтарап, анионды және катионды болып бөлінеді. Өзін қышқыл және негіз түрінде көрсететін бөлшектер де болады, олар – амфолиттер.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Реалды жағдайда қышқылды-негіздік реакция екі қосарласқан жұптың арасында жүреді. Жұптың біреуі протонды береді (донор), ал екіншісі оны қосып алады (акцептор). Хлорлы сутегінің судағы ертіндісінде: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657600" y="2085087"/>
            <a:ext cx="128603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НСІ↔ СІ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+Н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↔ 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21768" y="2585519"/>
            <a:ext cx="106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468710" y="26869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НСІ +Н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↔ 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+СІ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6017" y="3000426"/>
            <a:ext cx="11847443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 жағдайда НСІ протонның доноры (қышқыл), ал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протонның акцепторы (негіз).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Аммиактың судағы ертіндісінде жүретін реакция: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515891" y="3501819"/>
            <a:ext cx="123642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2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↔ ОН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+Н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kumimoji="0" lang="en-US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↔ </a:t>
            </a:r>
            <a:r>
              <a:rPr kumimoji="0" lang="en-US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5741592" y="3934022"/>
            <a:ext cx="1219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290604" y="3635124"/>
            <a:ext cx="191623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О+ NН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↔ NН</a:t>
            </a:r>
            <a:r>
              <a:rPr kumimoji="0" lang="kk-KZ" altLang="ru-RU" sz="11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+ОН</a:t>
            </a:r>
            <a:r>
              <a:rPr kumimoji="0" lang="kk-KZ" altLang="ru-RU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kk-KZ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kk-KZ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7872" y="4210740"/>
            <a:ext cx="11735587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 жағдайда протонның доноры су (қышқыл), ал оның акцепторы NН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(негіз).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1102" y="4690589"/>
            <a:ext cx="623100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Мысалы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қышқылдық және негіздік қасиет көсетеді: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12631" y="4685505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О↔ НРО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+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↔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+ОН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15891" y="5478818"/>
            <a:ext cx="443307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Мұндай заттар амфолиттер деп аталады.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61913" y="61357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57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524001" y="1"/>
            <a:ext cx="684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>
          <a:xfrm>
            <a:off x="218941" y="0"/>
            <a:ext cx="11629622" cy="1143000"/>
          </a:xfrm>
        </p:spPr>
        <p:txBody>
          <a:bodyPr/>
          <a:lstStyle/>
          <a:p>
            <a:pPr algn="l" eaLnBrk="1" hangingPunct="1"/>
            <a:r>
              <a:rPr lang="kk-KZ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Қышқылдық протон беру, ал негіздің оларды қабылдау қабілетін қышқылдықтың сандық константасымен  Ка­ және негіздік константасымен  Кв бағалау керек.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2063751" y="1124228"/>
            <a:ext cx="26121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alibri" panose="020F0502020204030204" pitchFamily="34" charset="0"/>
              </a:rPr>
              <a:t>НАс + Н</a:t>
            </a:r>
            <a:r>
              <a:rPr lang="ru-RU" altLang="ru-RU" baseline="-25000">
                <a:latin typeface="Calibri" panose="020F0502020204030204" pitchFamily="34" charset="0"/>
              </a:rPr>
              <a:t>2</a:t>
            </a:r>
            <a:r>
              <a:rPr lang="ru-RU" altLang="ru-RU">
                <a:latin typeface="Calibri" panose="020F0502020204030204" pitchFamily="34" charset="0"/>
              </a:rPr>
              <a:t>О </a:t>
            </a:r>
            <a:r>
              <a:rPr lang="ru-RU" altLang="ru-RU">
                <a:latin typeface="Calibri" panose="020F0502020204030204" pitchFamily="34" charset="0"/>
                <a:cs typeface="Arial" panose="020B0604020202020204" pitchFamily="34" charset="0"/>
              </a:rPr>
              <a:t>↔</a:t>
            </a:r>
            <a:r>
              <a:rPr lang="ru-RU" altLang="ru-RU">
                <a:latin typeface="Calibri" panose="020F0502020204030204" pitchFamily="34" charset="0"/>
              </a:rPr>
              <a:t> Н</a:t>
            </a:r>
            <a:r>
              <a:rPr lang="ru-RU" altLang="ru-RU" baseline="-25000">
                <a:latin typeface="Calibri" panose="020F0502020204030204" pitchFamily="34" charset="0"/>
              </a:rPr>
              <a:t>3</a:t>
            </a:r>
            <a:r>
              <a:rPr lang="ru-RU" altLang="ru-RU">
                <a:latin typeface="Calibri" panose="020F0502020204030204" pitchFamily="34" charset="0"/>
              </a:rPr>
              <a:t>О</a:t>
            </a:r>
            <a:r>
              <a:rPr lang="ru-RU" altLang="ru-RU" baseline="30000">
                <a:latin typeface="Calibri" panose="020F0502020204030204" pitchFamily="34" charset="0"/>
              </a:rPr>
              <a:t>+</a:t>
            </a:r>
            <a:r>
              <a:rPr lang="ru-RU" altLang="ru-RU">
                <a:latin typeface="Calibri" panose="020F0502020204030204" pitchFamily="34" charset="0"/>
              </a:rPr>
              <a:t> + Ас</a:t>
            </a:r>
            <a:r>
              <a:rPr lang="ru-RU" altLang="ru-RU" baseline="30000">
                <a:latin typeface="Calibri" panose="020F0502020204030204" pitchFamily="34" charset="0"/>
              </a:rPr>
              <a:t>-</a:t>
            </a:r>
            <a:r>
              <a:rPr lang="ru-RU" altLang="ru-RU"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1524000" y="-184666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948239" y="971550"/>
          <a:ext cx="22240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Формула" r:id="rId3" imgW="1828800" imgH="749160" progId="Equation.3">
                  <p:embed/>
                </p:oleObj>
              </mc:Choice>
              <mc:Fallback>
                <p:oleObj name="Формула" r:id="rId3" imgW="182880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239" y="971550"/>
                        <a:ext cx="2224087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2063751" y="1771928"/>
            <a:ext cx="23973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Calibri" panose="020F0502020204030204" pitchFamily="34" charset="0"/>
              </a:rPr>
              <a:t>Ас</a:t>
            </a:r>
            <a:r>
              <a:rPr lang="ru-RU" altLang="ru-RU" baseline="30000">
                <a:latin typeface="Calibri" panose="020F0502020204030204" pitchFamily="34" charset="0"/>
              </a:rPr>
              <a:t>-</a:t>
            </a:r>
            <a:r>
              <a:rPr lang="ru-RU" altLang="ru-RU">
                <a:latin typeface="Calibri" panose="020F0502020204030204" pitchFamily="34" charset="0"/>
              </a:rPr>
              <a:t> + Н</a:t>
            </a:r>
            <a:r>
              <a:rPr lang="ru-RU" altLang="ru-RU" baseline="-25000">
                <a:latin typeface="Calibri" panose="020F0502020204030204" pitchFamily="34" charset="0"/>
              </a:rPr>
              <a:t>2</a:t>
            </a:r>
            <a:r>
              <a:rPr lang="ru-RU" altLang="ru-RU">
                <a:latin typeface="Calibri" panose="020F0502020204030204" pitchFamily="34" charset="0"/>
              </a:rPr>
              <a:t>О </a:t>
            </a:r>
            <a:r>
              <a:rPr lang="ru-RU" altLang="ru-RU">
                <a:latin typeface="Calibri" panose="020F0502020204030204" pitchFamily="34" charset="0"/>
                <a:cs typeface="Arial" panose="020B0604020202020204" pitchFamily="34" charset="0"/>
              </a:rPr>
              <a:t>↔</a:t>
            </a:r>
            <a:r>
              <a:rPr lang="ru-RU" altLang="ru-RU">
                <a:latin typeface="Calibri" panose="020F0502020204030204" pitchFamily="34" charset="0"/>
              </a:rPr>
              <a:t> НАс + ОН</a:t>
            </a:r>
            <a:r>
              <a:rPr lang="ru-RU" altLang="ru-RU" baseline="30000">
                <a:latin typeface="Calibri" panose="020F0502020204030204" pitchFamily="34" charset="0"/>
              </a:rPr>
              <a:t>-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997451" y="1622425"/>
          <a:ext cx="26892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Формула" r:id="rId5" imgW="1714320" imgH="774360" progId="Equation.3">
                  <p:embed/>
                </p:oleObj>
              </mc:Choice>
              <mc:Fallback>
                <p:oleObj name="Формула" r:id="rId5" imgW="1714320" imgH="774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1" y="1622425"/>
                        <a:ext cx="26892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6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063750" y="2852738"/>
          <a:ext cx="54943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Формула" r:id="rId7" imgW="5499000" imgH="825480" progId="Equation.3">
                  <p:embed/>
                </p:oleObj>
              </mc:Choice>
              <mc:Fallback>
                <p:oleObj name="Формула" r:id="rId7" imgW="549900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852738"/>
                        <a:ext cx="5494338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Rectangle 17"/>
          <p:cNvSpPr>
            <a:spLocks noChangeArrowheads="1"/>
          </p:cNvSpPr>
          <p:nvPr/>
        </p:nvSpPr>
        <p:spPr bwMode="auto">
          <a:xfrm>
            <a:off x="7986158" y="2850249"/>
            <a:ext cx="21632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>
                <a:latin typeface="Calibri" panose="020F0502020204030204" pitchFamily="34" charset="0"/>
              </a:rPr>
              <a:t>K</a:t>
            </a:r>
            <a:r>
              <a:rPr lang="en-US" altLang="ru-RU" baseline="-25000">
                <a:latin typeface="Calibri" panose="020F0502020204030204" pitchFamily="34" charset="0"/>
              </a:rPr>
              <a:t>W</a:t>
            </a:r>
            <a:r>
              <a:rPr lang="ru-RU" altLang="ru-RU">
                <a:latin typeface="Calibri" panose="020F0502020204030204" pitchFamily="34" charset="0"/>
              </a:rPr>
              <a:t> = 10</a:t>
            </a:r>
            <a:r>
              <a:rPr lang="ru-RU" altLang="ru-RU" baseline="30000">
                <a:latin typeface="Calibri" panose="020F0502020204030204" pitchFamily="34" charset="0"/>
              </a:rPr>
              <a:t>-14</a:t>
            </a:r>
          </a:p>
          <a:p>
            <a:pPr algn="ctr" eaLnBrk="1" hangingPunct="1"/>
            <a:r>
              <a:rPr lang="en-US" altLang="ru-RU">
                <a:latin typeface="Calibri" panose="020F0502020204030204" pitchFamily="34" charset="0"/>
              </a:rPr>
              <a:t>pKw</a:t>
            </a:r>
            <a:r>
              <a:rPr lang="ru-RU" altLang="ru-RU">
                <a:latin typeface="Calibri" panose="020F0502020204030204" pitchFamily="34" charset="0"/>
              </a:rPr>
              <a:t> = </a:t>
            </a:r>
            <a:r>
              <a:rPr lang="en-US" altLang="ru-RU">
                <a:latin typeface="Calibri" panose="020F0502020204030204" pitchFamily="34" charset="0"/>
              </a:rPr>
              <a:t>pH</a:t>
            </a:r>
            <a:r>
              <a:rPr lang="ru-RU" altLang="ru-RU">
                <a:latin typeface="Calibri" panose="020F0502020204030204" pitchFamily="34" charset="0"/>
              </a:rPr>
              <a:t> + </a:t>
            </a:r>
            <a:r>
              <a:rPr lang="en-US" altLang="ru-RU">
                <a:latin typeface="Calibri" panose="020F0502020204030204" pitchFamily="34" charset="0"/>
              </a:rPr>
              <a:t>pOH</a:t>
            </a:r>
          </a:p>
        </p:txBody>
      </p:sp>
      <p:sp>
        <p:nvSpPr>
          <p:cNvPr id="2060" name="Rectangle 18"/>
          <p:cNvSpPr>
            <a:spLocks noChangeArrowheads="1"/>
          </p:cNvSpPr>
          <p:nvPr/>
        </p:nvSpPr>
        <p:spPr bwMode="auto">
          <a:xfrm>
            <a:off x="2463103" y="2419628"/>
            <a:ext cx="59354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Low" eaLnBrk="1" hangingPunct="1"/>
            <a:r>
              <a:rPr lang="kk-KZ" altLang="ru-RU">
                <a:latin typeface="Calibri" panose="020F0502020204030204" pitchFamily="34" charset="0"/>
              </a:rPr>
              <a:t>Су автопротолизінің константасы үшін теңдеу шығарамыз.</a:t>
            </a:r>
          </a:p>
        </p:txBody>
      </p:sp>
      <p:sp>
        <p:nvSpPr>
          <p:cNvPr id="2102" name="Rectangle 8"/>
          <p:cNvSpPr>
            <a:spLocks noChangeArrowheads="1"/>
          </p:cNvSpPr>
          <p:nvPr/>
        </p:nvSpPr>
        <p:spPr bwMode="auto">
          <a:xfrm>
            <a:off x="152400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ko-KR" sz="1200">
                <a:latin typeface="Times New Roman" panose="02020603050405020304" pitchFamily="18" charset="0"/>
                <a:cs typeface="Times New Roman" panose="02020603050405020304" pitchFamily="18" charset="0"/>
              </a:rPr>
              <a:t>х.ғ.к. Аргимбаева А.М.</a:t>
            </a:r>
          </a:p>
          <a:p>
            <a:pPr algn="ctr" eaLnBrk="1" hangingPunct="1"/>
            <a:r>
              <a:rPr lang="en-US" altLang="ko-KR" sz="120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©</a:t>
            </a:r>
            <a:r>
              <a:rPr lang="kk-KZ" altLang="ko-KR" sz="1200">
                <a:latin typeface="Times New Roman" panose="02020603050405020304" pitchFamily="18" charset="0"/>
                <a:cs typeface="Times New Roman" panose="02020603050405020304" pitchFamily="18" charset="0"/>
              </a:rPr>
              <a:t> әл-Фараби атындағы Қазақ Ұлттық Университеті, </a:t>
            </a:r>
            <a:r>
              <a:rPr lang="kk-KZ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аналитикалық, коллоидтық химия және сирек элементтер технология кафедрасы</a:t>
            </a:r>
            <a:endParaRPr lang="ru-RU" alt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90986" y="60785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14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75341" y="4015363"/>
            <a:ext cx="2781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dirty="0"/>
              <a:t>2 еріткішті салыстырамыз:</a:t>
            </a:r>
          </a:p>
          <a:p>
            <a:pPr algn="ctr"/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17295"/>
              </p:ext>
            </p:extLst>
          </p:nvPr>
        </p:nvGraphicFramePr>
        <p:xfrm>
          <a:off x="592428" y="4640104"/>
          <a:ext cx="10882647" cy="1554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2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69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b="0" dirty="0">
                          <a:solidFill>
                            <a:schemeClr val="tx1"/>
                          </a:solidFill>
                        </a:rPr>
                        <a:t>Су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800" b="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10</a:t>
                      </a:r>
                      <a:r>
                        <a:rPr lang="en-US" sz="18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-14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0 –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0" dirty="0">
                          <a:solidFill>
                            <a:schemeClr val="tx1"/>
                          </a:solidFill>
                        </a:rPr>
                        <a:t>Бейорганикалық әмбебап еріткіш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</a:t>
                      </a:r>
                      <a:r>
                        <a:rPr lang="ru-RU" sz="1800" b="0" kern="120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б.н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7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0" dirty="0">
                          <a:solidFill>
                            <a:schemeClr val="tx1"/>
                          </a:solidFill>
                        </a:rPr>
                        <a:t>Қышқылдық касиет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kk-KZ" b="0" dirty="0">
                          <a:solidFill>
                            <a:schemeClr val="tx1"/>
                          </a:solidFill>
                        </a:rPr>
                        <a:t>негіздік қасиет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0" dirty="0">
                          <a:solidFill>
                            <a:schemeClr val="tx1"/>
                          </a:solidFill>
                        </a:rPr>
                        <a:t>Этил спирті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80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10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0 - 19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dirty="0">
                          <a:solidFill>
                            <a:schemeClr val="tx1"/>
                          </a:solidFill>
                        </a:rPr>
                        <a:t>Органикалық әмбебап еріткіш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</a:t>
                      </a:r>
                      <a:r>
                        <a:rPr lang="ru-RU" sz="1800" kern="1200" baseline="-250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9,5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0" dirty="0">
                          <a:solidFill>
                            <a:schemeClr val="tx1"/>
                          </a:solidFill>
                        </a:rPr>
                        <a:t>Негіздік қасиет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kk-KZ" b="0" dirty="0">
                          <a:solidFill>
                            <a:schemeClr val="tx1"/>
                          </a:solidFill>
                        </a:rPr>
                        <a:t> қышқылдық касиет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29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011437" y="177135"/>
            <a:ext cx="682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15</a:t>
            </a:r>
            <a:endParaRPr lang="ru-RU" dirty="0"/>
          </a:p>
        </p:txBody>
      </p:sp>
      <p:sp>
        <p:nvSpPr>
          <p:cNvPr id="7" name="Rectangle 462"/>
          <p:cNvSpPr>
            <a:spLocks noChangeArrowheads="1"/>
          </p:cNvSpPr>
          <p:nvPr/>
        </p:nvSpPr>
        <p:spPr bwMode="auto">
          <a:xfrm>
            <a:off x="295880" y="255954"/>
            <a:ext cx="331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 еріткіштерінің автопротолизі және рН шкаласы</a:t>
            </a:r>
          </a:p>
        </p:txBody>
      </p:sp>
      <p:graphicFrame>
        <p:nvGraphicFramePr>
          <p:cNvPr id="8" name="Group 4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174260"/>
              </p:ext>
            </p:extLst>
          </p:nvPr>
        </p:nvGraphicFramePr>
        <p:xfrm>
          <a:off x="4451932" y="300144"/>
          <a:ext cx="4624388" cy="2651872"/>
        </p:xfrm>
        <a:graphic>
          <a:graphicData uri="http://schemas.openxmlformats.org/drawingml/2006/table">
            <a:tbl>
              <a:tblPr/>
              <a:tblGrid>
                <a:gridCol w="2103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Еіткіш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рК</a:t>
                      </a:r>
                      <a:r>
                        <a:rPr kumimoji="0" lang="en-US" sz="1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рН</a:t>
                      </a:r>
                      <a:r>
                        <a:rPr kumimoji="0" lang="kk-K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шкаласы</a:t>
                      </a:r>
                      <a:endParaRPr kumimoji="0" lang="kk-K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Су</a:t>
                      </a:r>
                      <a:endParaRPr kumimoji="0" 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14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,0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0 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 -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14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,0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Күкірт қышқылы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сусыз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5,0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0 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5,0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Құмырсқа қышқылы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(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сусыз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6,0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0 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6,0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kk-K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Сірке қышқылы 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kk-K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сусыз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14,4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0 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14,4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Этил спирт</a:t>
                      </a:r>
                      <a:r>
                        <a:rPr kumimoji="0" lang="kk-K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і</a:t>
                      </a:r>
                      <a:endParaRPr kumimoji="0" lang="kk-K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18,5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0 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18,5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Ацетон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21,1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0 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21,1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Диметилформамид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18,0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??" charset="-127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1260475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0 </a:t>
                      </a:r>
                      <a:r>
                        <a:rPr kumimoji="0" lang="kk-K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Symbol" pitchFamily="18" charset="2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??" charset="-127"/>
                          <a:cs typeface="Times New Roman" pitchFamily="18" charset="0"/>
                        </a:rPr>
                        <a:t> 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5910" y="3129567"/>
            <a:ext cx="119000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Қышқылдар мен негіздер еріткіштің табиғатына байланысты әртүрлі қасиет көрсету мұмкін,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яғни қышқыл мен негіздің күші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=f(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еріткіш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951642" y="3966693"/>
            <a:ext cx="946104" cy="746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</a:rPr>
              <a:t>СУ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901522" y="4752305"/>
            <a:ext cx="656822" cy="6439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3339987" y="4752306"/>
            <a:ext cx="669701" cy="5666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9550" y="5447763"/>
            <a:ext cx="1372092" cy="566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Аммиак орта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897745" y="5460643"/>
            <a:ext cx="1554187" cy="5537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HCl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kk-KZ" dirty="0">
                <a:solidFill>
                  <a:schemeClr val="tx1"/>
                </a:solidFill>
              </a:rPr>
              <a:t>сулы еріт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7231" y="623588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қышқыл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0275605" y="623382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негіз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8809149" y="3966693"/>
            <a:ext cx="1107583" cy="746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HAc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0165723" y="4713669"/>
            <a:ext cx="656822" cy="6439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903336" y="4713669"/>
            <a:ext cx="656822" cy="6439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9916732" y="5447762"/>
            <a:ext cx="1372092" cy="566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NH4OH (</a:t>
            </a:r>
            <a:r>
              <a:rPr lang="kk-KZ" dirty="0">
                <a:solidFill>
                  <a:schemeClr val="tx1"/>
                </a:solidFill>
              </a:rPr>
              <a:t>сұйық)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545701" y="5396248"/>
            <a:ext cx="1372092" cy="566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kk-KZ" dirty="0">
                <a:solidFill>
                  <a:schemeClr val="tx1"/>
                </a:solidFill>
              </a:rPr>
              <a:t>у еріт-де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29045" y="623382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қышқыл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451866" y="6330353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негіз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606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71290" y="42500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16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69" y="145101"/>
            <a:ext cx="11755121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Амфипротты судың молекуласы бір мезгілде әлсіз қышқыл және әлсіз негіз қасиетін көрсетеді. Су протолизденгенде қатарласқан күшті қышқыл – сольватталған протон H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 қатарласқан күшті негіз-гидроксид ОH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 болады.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62932" y="856449"/>
            <a:ext cx="292067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52095" algn="ctr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+Н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↔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ОН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69" y="1267331"/>
            <a:ext cx="11964473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Күшті қышқыл суда ерігенде ол еріткіштің молекуласымен реакцияласу нәтижесінде толық гидроксоний ионына айналады: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ctr">
              <a:lnSpc>
                <a:spcPct val="115000"/>
              </a:lnSpc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НСІО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Н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→ Н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+СІО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203809"/>
            <a:ext cx="11851853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Сондықтан хлор қышқылының күші амфипротты еріткіш судағы гидроксоний ионының қышқылдық күшімен шектеледі.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сулы ертіндідегі ең күшті қышқыл. Сол сияқты күшті негіз суда ерігенде негіздің күші гидроксил ионының күшіне сәйкес болады. Судағы ерітіндідегі ең күшті негіз ОН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-иондары.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Осыған сәйкес НСІ, НСІО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т.б. сияқты толық ионизацияланатын күшті қышқылдардың судағы қышқылдығы бір-біріне тең, себебі олардың күші Н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иондарының қышқылдық қасиетімен анықталады. Мұндай әсерді еріткіштің нивелирлеу (тегістеу) әсері дейді.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69" y="4207434"/>
            <a:ext cx="119806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Еріткіштер қарама-қарсы, яғни дифференциялаушы әсер етуі мүмкін, яғни қышқыл мен негіздердің 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кұштерінде елеулі  айырмашылық түзеді.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H2SO4, HNO3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қышқылдардың сулы ерітіндісінде күштері бірдей, ал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сусыз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ерітіндісінде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37069"/>
              </p:ext>
            </p:extLst>
          </p:nvPr>
        </p:nvGraphicFramePr>
        <p:xfrm>
          <a:off x="2719603" y="5530873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HClO4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HBr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H2SO4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HCl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HNO3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945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4863"/>
            <a:ext cx="116210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суға қарағанда ең күшті протон доноры болып табылады. Яғни неғұрлым еріткіштің қышқылдық 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 жоғары  болса, соғұрлым ондағы қышқылдар әлсіз және оларға байланысты еріткіштердің 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дифференциялаушы әсері күшті.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54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9"/>
          <p:cNvSpPr txBox="1">
            <a:spLocks noChangeArrowheads="1"/>
          </p:cNvSpPr>
          <p:nvPr/>
        </p:nvSpPr>
        <p:spPr>
          <a:xfrm>
            <a:off x="2165731" y="154548"/>
            <a:ext cx="6285250" cy="323166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altLang="ko-K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Қышқылдар, негіздер, амфолиттердің рН-ын есептеу</a:t>
            </a:r>
            <a:br>
              <a:rPr lang="kk-KZ" altLang="ko-KR" sz="1900" b="1" dirty="0">
                <a:cs typeface="Times New Roman" panose="02020603050405020304" pitchFamily="18" charset="0"/>
              </a:rPr>
            </a:br>
            <a:endParaRPr lang="ru-RU" altLang="ru-RU" sz="1900" b="1" dirty="0">
              <a:ea typeface="맑은 고딕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152" y="1927550"/>
            <a:ext cx="11900079" cy="923330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kk-KZ" i="0" dirty="0">
                <a:solidFill>
                  <a:srgbClr val="000000"/>
                </a:solidFill>
                <a:effectLst/>
              </a:rPr>
              <a:t>Мысал 1</a:t>
            </a:r>
            <a:r>
              <a:rPr lang="ru-RU" i="0" dirty="0">
                <a:solidFill>
                  <a:srgbClr val="000000"/>
                </a:solidFill>
                <a:effectLst/>
              </a:rPr>
              <a:t>. 0.001 М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тұз</a:t>
            </a:r>
            <a:r>
              <a:rPr lang="ru-RU" i="0" dirty="0">
                <a:solidFill>
                  <a:srgbClr val="000000"/>
                </a:solidFill>
                <a:effectLst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қышқыл</a:t>
            </a:r>
            <a:r>
              <a:rPr lang="ru-RU" i="0" dirty="0">
                <a:solidFill>
                  <a:srgbClr val="000000"/>
                </a:solidFill>
                <a:effectLst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ерітіндісінің</a:t>
            </a:r>
            <a:r>
              <a:rPr lang="ru-RU" i="0" dirty="0">
                <a:solidFill>
                  <a:srgbClr val="000000"/>
                </a:solidFill>
                <a:effectLst/>
              </a:rPr>
              <a:t> рН-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ын</a:t>
            </a:r>
            <a:r>
              <a:rPr lang="ru-RU" i="0" dirty="0">
                <a:solidFill>
                  <a:srgbClr val="000000"/>
                </a:solidFill>
                <a:effectLst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</a:rPr>
              <a:t>есептеңіз</a:t>
            </a:r>
            <a:r>
              <a:rPr lang="ru-RU" i="0" dirty="0">
                <a:solidFill>
                  <a:srgbClr val="000000"/>
                </a:solidFill>
                <a:effectLst/>
              </a:rPr>
              <a:t>. </a:t>
            </a:r>
          </a:p>
          <a:p>
            <a:r>
              <a:rPr lang="ru-RU" dirty="0" err="1">
                <a:solidFill>
                  <a:srgbClr val="000000"/>
                </a:solidFill>
              </a:rPr>
              <a:t>Мысал</a:t>
            </a:r>
            <a:r>
              <a:rPr lang="ru-RU" dirty="0">
                <a:solidFill>
                  <a:srgbClr val="000000"/>
                </a:solidFill>
              </a:rPr>
              <a:t> 2. 0,001 М натрий гидроксид </a:t>
            </a:r>
            <a:r>
              <a:rPr lang="ru-RU" dirty="0" err="1">
                <a:solidFill>
                  <a:srgbClr val="000000"/>
                </a:solidFill>
              </a:rPr>
              <a:t>ерітіндісінің</a:t>
            </a:r>
            <a:r>
              <a:rPr lang="ru-RU" dirty="0">
                <a:solidFill>
                  <a:srgbClr val="000000"/>
                </a:solidFill>
              </a:rPr>
              <a:t> рН-</a:t>
            </a:r>
            <a:r>
              <a:rPr lang="ru-RU" dirty="0" err="1">
                <a:solidFill>
                  <a:srgbClr val="000000"/>
                </a:solidFill>
              </a:rPr>
              <a:t>ын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есептеңіз</a:t>
            </a:r>
            <a:r>
              <a:rPr lang="ru-RU" dirty="0">
                <a:solidFill>
                  <a:srgbClr val="000000"/>
                </a:solidFill>
              </a:rPr>
              <a:t>.</a:t>
            </a:r>
            <a:br>
              <a:rPr lang="ru-RU" i="0" dirty="0">
                <a:solidFill>
                  <a:srgbClr val="000000"/>
                </a:solidFill>
                <a:effectLst/>
              </a:rPr>
            </a:br>
            <a:endParaRPr lang="ru-RU" dirty="0"/>
          </a:p>
        </p:txBody>
      </p:sp>
      <p:sp>
        <p:nvSpPr>
          <p:cNvPr id="6" name="Rectangle 110"/>
          <p:cNvSpPr>
            <a:spLocks noChangeArrowheads="1"/>
          </p:cNvSpPr>
          <p:nvPr/>
        </p:nvSpPr>
        <p:spPr bwMode="auto">
          <a:xfrm>
            <a:off x="-103031" y="540912"/>
            <a:ext cx="560029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қышқылдардың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негіздердің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 М </a:t>
            </a:r>
            <a:r>
              <a:rPr lang="en-US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(0,1 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eaLnBrk="1" hangingPunct="1"/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[H</a:t>
            </a:r>
            <a:r>
              <a:rPr lang="en-US" alt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en-US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r>
              <a:rPr lang="en-US" alt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pH = 1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[OH</a:t>
            </a:r>
            <a:r>
              <a:rPr lang="en-US" alt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en-US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en-US" alt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pOH = 1     pH = 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0152" y="2850880"/>
                <a:ext cx="12033430" cy="1942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Егер ерітіндіде протондардың басқа пайда болатын көздері болмаса немесе оларды ескермеуге болса</a:t>
                </a:r>
              </a:p>
              <a:p>
                <a:r>
                  <a:rPr lang="kk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онда мұндай есептеулерді  жүргізуге болады. Концентрлі  қышқыл ерітіділерінде (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C≥1*</a:t>
                </a:r>
                <a:r>
                  <a:rPr lang="kk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 судың диссоциация кезінде тү</m:t>
                    </m:r>
                    <m:r>
                      <a:rPr lang="kk-KZ" sz="2000" b="0" i="1" smtClean="0">
                        <a:latin typeface="Cambria Math" panose="02040503050406030204" pitchFamily="18" charset="0"/>
                      </a:rPr>
                      <m:t>зілетін протондарды ескермеуге болады,ал  концентрлі емес </m:t>
                    </m:r>
                  </m:oMath>
                </a14:m>
                <a:endParaRPr lang="kk-KZ" sz="2000" b="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2000" b="0" i="1" smtClean="0">
                        <a:latin typeface="Cambria Math" panose="02040503050406030204" pitchFamily="18" charset="0"/>
                      </a:rPr>
                      <m:t>ерітінділерде   судың диссоциациясын ескеру қажет.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Рн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-ты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есептегенде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еріткіштің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диссоциациясын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электрбейтарап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теңдеу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арқылы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ескереді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52" y="2850880"/>
                <a:ext cx="12033430" cy="1942519"/>
              </a:xfrm>
              <a:prstGeom prst="rect">
                <a:avLst/>
              </a:prstGeom>
              <a:blipFill rotWithShape="0">
                <a:blip r:embed="rId2"/>
                <a:stretch>
                  <a:fillRect l="-557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16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83" y="-1"/>
            <a:ext cx="6062998" cy="36861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703" y="3132383"/>
            <a:ext cx="6606863" cy="336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2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41667" y="167425"/>
            <a:ext cx="1179704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Хими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ялық талдаудың теориясы (ілімі) химиялық тепе-теңдіктің заңдарына негізделген, себебі талдадуда қолданылатын реакциялар қайтымды болады. Химиялық реакцияны толық түсіну үшін оның стехиометрисын, термодинамикасын және  кинетикасын білу қажет. Тепе-теңдіктің заңдарын қарастырғанда </a:t>
            </a:r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идеалды және реалды жүйелерді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бөліп алады. </a:t>
            </a:r>
          </a:p>
          <a:p>
            <a:pPr algn="just">
              <a:lnSpc>
                <a:spcPct val="150000"/>
              </a:lnSpc>
            </a:pPr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Идеалды жүйеде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иондармен молекулалар басқа төңірегіндегі бар иондармен молекулалардың әсерін көрмиді және өзінің химиялық табиғатын көрсетеді.Бұл реагенттердің концентрациялары өте ах жүйлер, ал ерітінділерде – шексіз сұйылтылған ерітінділер. Бірақ тәжрибеде идеалды ерітінділер кездеспейді.</a:t>
            </a:r>
          </a:p>
          <a:p>
            <a:pPr algn="just">
              <a:lnSpc>
                <a:spcPct val="150000"/>
              </a:lnSpc>
            </a:pPr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Реалды ерітінділ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ерде иондар мен молекулалар төңірегіндегі бар иондардан және молекулалардан байланысты, сондықтан олардың қасиеті идеалды ерітінділерден айырмашылыға бар.</a:t>
            </a:r>
          </a:p>
          <a:p>
            <a:pPr algn="just">
              <a:lnSpc>
                <a:spcPct val="150000"/>
              </a:lnSpc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Реалды жүйелерде әрекеттесетін бөлшек­терге иондар мен молекулалардың әсер етуіне байланысты реакцияласатын заттардың концентрацияларынан олардың шындық химиялық активтігі төмен болады.</a:t>
            </a:r>
          </a:p>
          <a:p>
            <a:pPr algn="just">
              <a:lnSpc>
                <a:spcPct val="150000"/>
              </a:lnSpc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Реалды жүйелердегі реакцияласатын бөлшектердің идеалды жүйедегі бөлшектерден айырмашылығының бір себебі – электростатикалық ион-ион, ион-диполь, диполь-диполь әрекеттесулері.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97802" y="61303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743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53" y="0"/>
            <a:ext cx="7092837" cy="5396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30" y="2698124"/>
            <a:ext cx="7267281" cy="302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623" y="581025"/>
            <a:ext cx="6625039" cy="578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72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85" y="528034"/>
            <a:ext cx="11293846" cy="59833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43212" y="244699"/>
            <a:ext cx="331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рН растворов солей</a:t>
            </a:r>
          </a:p>
        </p:txBody>
      </p:sp>
    </p:spTree>
    <p:extLst>
      <p:ext uri="{BB962C8B-B14F-4D97-AF65-F5344CB8AC3E}">
        <p14:creationId xmlns:p14="http://schemas.microsoft.com/office/powerpoint/2010/main" val="1225874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37" y="171315"/>
            <a:ext cx="6611155" cy="14668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37" y="1801733"/>
            <a:ext cx="6286500" cy="39909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0924" y="506333"/>
            <a:ext cx="640080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78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25" y="1123950"/>
            <a:ext cx="7719732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90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21287"/>
            <a:ext cx="11758411" cy="3950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 негізді қышқылдар мен негіздердің ерітінділері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 негізді протолиттердің протолизі сатылай жүреді, мысалы: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+ H</a:t>
            </a:r>
            <a:r>
              <a:rPr lang="en-US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↔ H</a:t>
            </a:r>
            <a:r>
              <a:rPr lang="en-US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HS</a:t>
            </a:r>
            <a:r>
              <a:rPr lang="en-US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К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а,1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8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,9∙10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-8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рК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а,1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7,05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</a:t>
            </a:r>
            <a:r>
              <a:rPr lang="en-US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↔ H</a:t>
            </a:r>
            <a:r>
              <a:rPr lang="en-US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К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а,2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1,3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∙10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-13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рК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а,2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12,89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↔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НСО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ОН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К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в,1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,2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∙10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рК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в,</a:t>
            </a:r>
            <a:r>
              <a:rPr lang="ru-RU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3,7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НСО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↔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К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в,2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∙10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-8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рК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в,2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,7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Егер К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К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мәндерінде 1000 еседен артық айырмашылық болса (К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а,1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/К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а,2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&gt;1000, не К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в,1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/К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в,2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1000) онда протолиз негізінде бірінші саты бойынша жүреді, келесі реакциялардың жүру дәрежесі өте төмен. Сондықтан келті­рілген мысалдарда ерітіндінің рН бірнегіздік әлсіз қышқылдар мен әлсіз негіздер үшін қолданылатын теңдік­терімен есептеледі.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Бөлме температурасында қаныққан ерітіндіде С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H2S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=10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моль/л. Ерітіндінің рН анықтайтын теңдік: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17724" y="4178131"/>
            <a:ext cx="3914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S + H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O ↔ H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+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+ HS</a:t>
            </a:r>
            <a:endParaRPr lang="ru-RU" dirty="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-1549946" y="121287"/>
            <a:ext cx="183853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187883" y="3982870"/>
          <a:ext cx="5357612" cy="759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Уравнение" r:id="rId3" imgW="2654300" imgH="317500" progId="Equation.3">
                  <p:embed/>
                </p:oleObj>
              </mc:Choice>
              <mc:Fallback>
                <p:oleObj name="Уравнение" r:id="rId3" imgW="2654300" imgH="317500" progId="Equation.3">
                  <p:embed/>
                  <p:pic>
                    <p:nvPicPr>
                      <p:cNvPr id="15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883" y="3982870"/>
                        <a:ext cx="5357612" cy="7598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-1549946" y="416562"/>
            <a:ext cx="183853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4930766"/>
            <a:ext cx="5172122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52095">
              <a:lnSpc>
                <a:spcPct val="115000"/>
              </a:lnSpc>
              <a:spcAft>
                <a:spcPts val="0"/>
              </a:spcAft>
            </a:pPr>
            <a:r>
              <a:rPr lang="kk-KZ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kk-KZ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kk-KZ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ерітіндісіндегі рН анықтайтын реакция: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68520" y="4911370"/>
            <a:ext cx="3270126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52095" algn="ctr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↔ НСО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ОН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558744" y="5413341"/>
            <a:ext cx="194620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5172122" y="5304616"/>
          <a:ext cx="4339551" cy="550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Уравнение" r:id="rId5" imgW="1574117" imgH="317362" progId="Equation.3">
                  <p:embed/>
                </p:oleObj>
              </mc:Choice>
              <mc:Fallback>
                <p:oleObj name="Уравнение" r:id="rId5" imgW="1574117" imgH="317362" progId="Equation.3">
                  <p:embed/>
                  <p:pic>
                    <p:nvPicPr>
                      <p:cNvPr id="2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122" y="5304616"/>
                        <a:ext cx="4339551" cy="550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3558744" y="5737191"/>
            <a:ext cx="194620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5947474"/>
            <a:ext cx="35545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0,1 М Na</a:t>
            </a:r>
            <a:r>
              <a:rPr kumimoji="0" lang="kk-KZ" altLang="ru-RU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kk-KZ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kumimoji="0" lang="kk-KZ" altLang="ru-RU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kk-KZ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ерітіндісін алсақ:</a:t>
            </a:r>
            <a:endParaRPr kumimoji="0" lang="kk-KZ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242381" y="6038889"/>
            <a:ext cx="2282800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4187883" y="5903540"/>
          <a:ext cx="4119741" cy="76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Уравнение" r:id="rId7" imgW="1726451" imgH="317362" progId="Equation.3">
                  <p:embed/>
                </p:oleObj>
              </mc:Choice>
              <mc:Fallback>
                <p:oleObj name="Уравнение" r:id="rId7" imgW="1726451" imgH="317362" progId="Equation.3">
                  <p:embed/>
                  <p:pic>
                    <p:nvPicPr>
                      <p:cNvPr id="24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883" y="5903540"/>
                        <a:ext cx="4119741" cy="761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242381" y="6362739"/>
            <a:ext cx="2282800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4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425" y="271197"/>
            <a:ext cx="11655381" cy="3436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Иондардың өзара әсерлесу күші олардың химиялық әрекеттесу қабілеттігін азайтады. Сондықтан иондардың эффектілі концентрациясын ескеру үшін </a:t>
            </a:r>
            <a:r>
              <a:rPr lang="kk-K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активтік концентрация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(активтік α) деген ұғым енгізіледі: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ctr"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α= </a:t>
            </a:r>
            <a:r>
              <a:rPr lang="kk-K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ctr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активтік коэффициент, иондардың бір-біріне әсері мен бөлшектердің химиялық реакцияға қабілеттігінің арасындағы байланысты көрсетеді.</a:t>
            </a:r>
          </a:p>
          <a:p>
            <a:pPr indent="252095" algn="just">
              <a:lnSpc>
                <a:spcPct val="115000"/>
              </a:lnSpc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Идеалды жүйелерде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1, α ≈ с. Реалды жүйелерде активтік коэффициенттің бірден айырмашылығы болғандықтан алғашқы концентрацияға тең емес (α ≠ с).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424" y="3272465"/>
            <a:ext cx="1165538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Ерітіндінің иондық күші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Иондардың өзара әсері электростатикалық күшпен анықта­латын электролиттердің ерітінділерінде жүйенің идеалдық жағдайынан ауытқуында иондардың жалпы концентрациясымен қатар олардың зарядының да үлесі бар. Концентрация мен зарядтың әсері ерітінділердің иондық күшімен сипатталады: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51903" y="4638993"/>
            <a:ext cx="12874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188667"/>
              </p:ext>
            </p:extLst>
          </p:nvPr>
        </p:nvGraphicFramePr>
        <p:xfrm>
          <a:off x="2202764" y="4638993"/>
          <a:ext cx="6138073" cy="897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Уравнение" r:id="rId3" imgW="2108200" imgH="381000" progId="Equation.3">
                  <p:embed/>
                </p:oleObj>
              </mc:Choice>
              <mc:Fallback>
                <p:oleObj name="Уравнение" r:id="rId3" imgW="2108200" imgH="38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2764" y="4638993"/>
                        <a:ext cx="6138073" cy="8971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851903" y="5000943"/>
            <a:ext cx="12874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49671" y="5426633"/>
            <a:ext cx="6945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Мұнда C</a:t>
            </a:r>
            <a:r>
              <a:rPr lang="kk-KZ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мен</a:t>
            </a:r>
            <a:r>
              <a:rPr lang="kk-K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r>
              <a:rPr lang="kk-KZ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kk-K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белгілі </a:t>
            </a:r>
            <a:r>
              <a:rPr lang="kk-K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і-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ионының</a:t>
            </a:r>
            <a:r>
              <a:rPr lang="kk-K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концентрациясы мен заряды.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688417" y="6096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843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3131" y="218054"/>
            <a:ext cx="1180134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Мысалы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құрамында 0,1М HCl және BaCl</a:t>
            </a:r>
            <a:r>
              <a:rPr lang="kk-KZ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 ерітіндінің иондық күші: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54025" y="727376"/>
            <a:ext cx="1314545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880462"/>
              </p:ext>
            </p:extLst>
          </p:nvPr>
        </p:nvGraphicFramePr>
        <p:xfrm>
          <a:off x="2754025" y="727377"/>
          <a:ext cx="6884669" cy="624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1" name="Уравнение" r:id="rId3" imgW="4051300" imgH="317500" progId="Equation.3">
                  <p:embed/>
                </p:oleObj>
              </mc:Choice>
              <mc:Fallback>
                <p:oleObj name="Уравнение" r:id="rId3" imgW="4051300" imgH="317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025" y="727377"/>
                        <a:ext cx="6884669" cy="6243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754025" y="1079801"/>
            <a:ext cx="1314545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63130" y="1432226"/>
            <a:ext cx="11801341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Ерітіндінің иондық күші мен активтік коэффициенттің арасындағы жалпы математикалық байланысты 1923 ж. </a:t>
            </a:r>
            <a:r>
              <a:rPr lang="kk-K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Дебай мен Хюккель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тапты: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676255"/>
              </p:ext>
            </p:extLst>
          </p:nvPr>
        </p:nvGraphicFramePr>
        <p:xfrm>
          <a:off x="3978275" y="2011363"/>
          <a:ext cx="17494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2" name="Уравнение" r:id="rId5" imgW="1091880" imgH="253800" progId="Equation.3">
                  <p:embed/>
                </p:oleObj>
              </mc:Choice>
              <mc:Fallback>
                <p:oleObj name="Уравнение" r:id="rId5" imgW="1091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8275" y="2011363"/>
                        <a:ext cx="1749425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294927"/>
              </p:ext>
            </p:extLst>
          </p:nvPr>
        </p:nvGraphicFramePr>
        <p:xfrm>
          <a:off x="5581650" y="3101975"/>
          <a:ext cx="206057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" name="Уравнение" r:id="rId7" imgW="1168200" imgH="253800" progId="Equation.3">
                  <p:embed/>
                </p:oleObj>
              </mc:Choice>
              <mc:Fallback>
                <p:oleObj name="Уравнение" r:id="rId7" imgW="1168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1650" y="3101975"/>
                        <a:ext cx="2060575" cy="579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63129" y="2641780"/>
            <a:ext cx="118013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А- еріткіштің диэлектрикалық тұрақтылығы (</a:t>
            </a:r>
            <a:r>
              <a:rPr lang="kk-K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мен абсолюттік температурадаға (Т) байланысты мән. 25</a:t>
            </a:r>
            <a:r>
              <a:rPr lang="kk-KZ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–да сұйытылған судағы ерітінді үшін А=0,5. Сонда: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63127" y="3957826"/>
            <a:ext cx="118013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Бұл теңдеу өте сұйылтылған ерітінділер үшін қолданылады  - </a:t>
            </a:r>
          </a:p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Ерітіндінің иондық күшіне (концентрациясына) қарай бұл байланыс әртүрлі теңдіктермен белгіленеді:</a:t>
            </a:r>
            <a:endParaRPr lang="ru-RU" dirty="0"/>
          </a:p>
        </p:txBody>
      </p:sp>
      <p:sp>
        <p:nvSpPr>
          <p:cNvPr id="17" name="Прямоугольник 12"/>
          <p:cNvSpPr>
            <a:spLocks noChangeArrowheads="1"/>
          </p:cNvSpPr>
          <p:nvPr/>
        </p:nvSpPr>
        <p:spPr bwMode="auto">
          <a:xfrm>
            <a:off x="6328881" y="3928852"/>
            <a:ext cx="10118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≤ 0,01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90069" y="4813826"/>
            <a:ext cx="2255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Егер μ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&lt;10</a:t>
            </a:r>
            <a:r>
              <a:rPr lang="ru-RU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kk-KZ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&lt;0.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 </a:t>
            </a:r>
            <a:endParaRPr lang="ru-RU" dirty="0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542693" y="4581298"/>
            <a:ext cx="152292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136948"/>
              </p:ext>
            </p:extLst>
          </p:nvPr>
        </p:nvGraphicFramePr>
        <p:xfrm>
          <a:off x="3295888" y="4680612"/>
          <a:ext cx="3115131" cy="809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" name="Уравнение" r:id="rId9" imgW="1459866" imgH="583947" progId="Equation.3">
                  <p:embed/>
                </p:oleObj>
              </mc:Choice>
              <mc:Fallback>
                <p:oleObj name="Уравнение" r:id="rId9" imgW="1459866" imgH="58394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888" y="4680612"/>
                        <a:ext cx="3115131" cy="8099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3542693" y="4952773"/>
            <a:ext cx="152292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90069" y="5815256"/>
            <a:ext cx="2012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гер μ&lt;1, С&gt;0.1M </a:t>
            </a:r>
            <a:endParaRPr lang="ru-RU" dirty="0"/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3012607" y="5617434"/>
            <a:ext cx="163436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529460"/>
              </p:ext>
            </p:extLst>
          </p:nvPr>
        </p:nvGraphicFramePr>
        <p:xfrm>
          <a:off x="3012606" y="5617434"/>
          <a:ext cx="2825475" cy="85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" name="Уравнение" r:id="rId11" imgW="2235200" imgH="609600" progId="Equation.3">
                  <p:embed/>
                </p:oleObj>
              </mc:Choice>
              <mc:Fallback>
                <p:oleObj name="Уравнение" r:id="rId11" imgW="2235200" imgH="609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2606" y="5617434"/>
                        <a:ext cx="2825475" cy="851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3012607" y="6036534"/>
            <a:ext cx="163436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569148" y="3578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5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71597"/>
            <a:ext cx="11655381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Тәжрибеде иондық күші бірдей сұйытылған ерітінділерде бірдей зарядты иондардың активтік коэффициенттері жуық мәнмен бір-біріне тең (3.1 кесте).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kk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3.1-кесте.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Ерітіндінің әртүрлі иондық күшіне сәйкес орташа активтік коэффициенттің мәні (Дебай-Хюккель теңдігін пайдаланып есептелінген)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41078"/>
              </p:ext>
            </p:extLst>
          </p:nvPr>
        </p:nvGraphicFramePr>
        <p:xfrm>
          <a:off x="2150771" y="1657920"/>
          <a:ext cx="7353836" cy="17664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81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5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5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5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03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264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Ионның заряды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Иондық күш, 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60" y="3550728"/>
            <a:ext cx="11243257" cy="30394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655381" y="1657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37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28481"/>
            <a:ext cx="1204174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Аналитикалық химияда пайдаланылатын реакциялардың көпшілігі қайтымды, яғни реакция бір уақытта қарама-қарсы, тікелей және кері, бағытта жүреді: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6477" y="182330"/>
            <a:ext cx="8955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Химиялық тепе-теңдік, </a:t>
            </a: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әрекеттесуші массалар заңы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Тепе-теңдік константалары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65437" y="1093196"/>
            <a:ext cx="1662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 + В </a:t>
            </a:r>
            <a:r>
              <a:rPr lang="ru-RU" dirty="0">
                <a:latin typeface="Times New Roman" pitchFamily="18" charset="0"/>
                <a:cs typeface="Arial" pitchFamily="34" charset="0"/>
              </a:rPr>
              <a:t>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+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457911"/>
            <a:ext cx="12041746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Массалар әрекеттесу заңы бойынша химиялық реакцияның жылдамдығы реакцияға қатысатын заттардың концентрациясының көбейтіндісіне пропорционалды. Массалар әрекеттесу заңы тұрғысында тікелей реакцияның жылдамдығы υ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5437" y="2187341"/>
            <a:ext cx="160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υ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= 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[А]·[В]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712" y="2556673"/>
            <a:ext cx="11958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Квадратты жақшамен заттың молярлы (моль/дм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) сәйкес концентрациясы белгіленеді. 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– дегеніміз пропорционалды коэффицент, ол реакция жылдамдығының константасы деп аталады.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3711" y="3203004"/>
            <a:ext cx="1176485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 реакцияның жылдамдығы υ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υ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= 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[С]·[D]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84016" y="3715452"/>
            <a:ext cx="3924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Химиялық тепе-теңдік орын алғанда: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191978" y="3719513"/>
            <a:ext cx="1144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υт = υк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06343" y="3684887"/>
            <a:ext cx="2442976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52095" algn="ctr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[А]·[В] = 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[С]·[D]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710" y="4186350"/>
            <a:ext cx="11958035" cy="841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Енді концентрациялардың мәндерін теңдіктің бір жағына, тұрақты мәндер 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екінші жағына шығарсақ: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kk-KZ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[С]·[D] / [А]·[В] = k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/k</a:t>
            </a:r>
            <a:r>
              <a:rPr lang="kk-KZ" sz="14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3709" y="5125624"/>
            <a:ext cx="11958035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Екі константалардың қатынасы 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тұрақты мән болғандықтан, оны К деп белгілесек (k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=К):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985947" y="5109680"/>
            <a:ext cx="2206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[С]·[D] / [А]·[В] = К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3709" y="5582008"/>
            <a:ext cx="11958035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Егер қайтымды реакцияның теңдігін жалпы түрде жазсақ аА+вВ↔сС+dD,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тепе-теңдік орнағанда: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[С]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·[D]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/ [А]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·[В]</a:t>
            </a:r>
            <a:r>
              <a:rPr lang="kk-KZ" sz="1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в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= К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1668259" y="3606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898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7087"/>
            <a:ext cx="11887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50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Химиялық тепе-теңдік орнағанда реакцияның нәтижесінде пайда болған заттардың концентрацияларының көбейтіндісінің реакцияға қатысқан заттардың концентрацияларының көбей­тіндісіне қатынасы тұрақты сан, олтепе-теңдік константасы деп аталады (К). Концентрациялар реакцияның стехиометриялық коэффиценттеріне сәйкес дәрежелерде алынады.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К – реакцияның концентрациялық тепе-теңдік константасы – Кk. Тепе-теңдік константасының мәні температура мен қысымға тәуелді, ал реакцияға қатысатын заттардың концентра­ция­ларына байланысты емес.</a:t>
            </a:r>
          </a:p>
          <a:p>
            <a:pPr>
              <a:lnSpc>
                <a:spcPct val="150000"/>
              </a:lnSpc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Тепе-теңдік константасы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/k</a:t>
            </a:r>
            <a:r>
              <a:rPr lang="kk-KZ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қатынасына тең болғандық­тан, ол тұрақты жағдайда тікелей реакцияның жылдамдығы кері реакцияның жылдамдығынан қанша рет басым екенін көрсетеді. К-нің сандық мәнінен реакцияның жүру бағытын анықтауға болады. </a:t>
            </a:r>
          </a:p>
          <a:p>
            <a:pPr>
              <a:lnSpc>
                <a:spcPct val="150000"/>
              </a:lnSpc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Егер тепе-теңдік константасы К өте үлкен болса (К&gt;І), онда реакция аяғына шейін жүреді, кері реакция жүрмейді десе де болады. Яғни бұл жағдайда тепе-теңдік оң жаққа ығысқан. </a:t>
            </a:r>
          </a:p>
          <a:p>
            <a:pPr>
              <a:lnSpc>
                <a:spcPct val="150000"/>
              </a:lnSpc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К-ның мәні өте аз болғанда (К&lt; І) кері реакцияның жүруі басым болады да, тепе-теңдік солға ығысады.</a:t>
            </a:r>
          </a:p>
          <a:p>
            <a:pPr>
              <a:lnSpc>
                <a:spcPct val="150000"/>
              </a:lnSpc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Тепе-теңдік константасы бірдің шамасында боланда (К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=1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) реакция қайтымды деп есептеледі. </a:t>
            </a:r>
            <a:endParaRPr lang="ru-RU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475076" y="60015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925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666" y="249688"/>
            <a:ext cx="1160386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Анализ жүргізгенде химиялық реакцияның аяғына дейін жүргені қажет. Тепе-теңдік константасын және тепе-теңдікті ығыстыру мүмкіншіліктерін пайдаланып рекцияны қажетті жаққа ығыстырып жүргізуге болады. Ол үшін реакцияласатын заттың біреуін артық мөлшерде құяды, не реакцияның нәтижесінде пайда болған бір затты реакцияласу қабілеттігі жоқ түрге ауыстырады. </a:t>
            </a:r>
          </a:p>
          <a:p>
            <a:pPr algn="just">
              <a:lnSpc>
                <a:spcPct val="150000"/>
              </a:lnSpc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алғанда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аА +вВ ↔ сС + 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реакциясы үш константамен сипатталады. Термодинамикалық не шындық тепе-теңдік константасы К</a:t>
            </a:r>
            <a:r>
              <a:rPr lang="kk-KZ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ерітндінің иондық күшіне және бөгде реакциялардың жүруіне байланысты емес: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39361" y="2891026"/>
            <a:ext cx="144730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439379"/>
              </p:ext>
            </p:extLst>
          </p:nvPr>
        </p:nvGraphicFramePr>
        <p:xfrm>
          <a:off x="3339362" y="2891027"/>
          <a:ext cx="1630203" cy="744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Уравнение" r:id="rId3" imgW="1016000" imgH="558800" progId="Equation.3">
                  <p:embed/>
                </p:oleObj>
              </mc:Choice>
              <mc:Fallback>
                <p:oleObj name="Уравнение" r:id="rId3" imgW="1016000" imgH="558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9362" y="2891027"/>
                        <a:ext cx="1630203" cy="744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09548" y="2921283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 константа тек температура мен қысымға байланысты.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8539" y="3804507"/>
            <a:ext cx="1150699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 концентрациялық константа К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температура мен қысымнан басқа ерітнділердің иондық күшіне де тәелді. К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және К</a:t>
            </a:r>
            <a:r>
              <a:rPr lang="kk-KZ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константалары бір-бірімен былай байланысқан: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50600"/>
              </p:ext>
            </p:extLst>
          </p:nvPr>
        </p:nvGraphicFramePr>
        <p:xfrm>
          <a:off x="6049323" y="4169222"/>
          <a:ext cx="23082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Формула" r:id="rId5" imgW="1676160" imgH="888840" progId="Equation.3">
                  <p:embed/>
                </p:oleObj>
              </mc:Choice>
              <mc:Fallback>
                <p:oleObj name="Формула" r:id="rId5" imgW="16761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323" y="4169222"/>
                        <a:ext cx="23082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945391" y="4747086"/>
            <a:ext cx="36750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449263" algn="l"/>
                <a:tab pos="1260475" algn="l"/>
              </a:tabLs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kk-KZ" sz="1600" baseline="300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= f(p, T), K</a:t>
            </a:r>
            <a:r>
              <a:rPr lang="kk-KZ" sz="1600" baseline="300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≠ f(μ, C)</a:t>
            </a:r>
          </a:p>
          <a:p>
            <a:pPr algn="ctr">
              <a:tabLst>
                <a:tab pos="449263" algn="l"/>
                <a:tab pos="1260475" algn="l"/>
              </a:tabLs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kk-KZ" sz="1600" baseline="30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= f(T, p, μ), K</a:t>
            </a:r>
            <a:r>
              <a:rPr lang="kk-KZ" sz="1600" baseline="30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≠ f(C)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tabLst>
                <a:tab pos="449263" algn="l"/>
                <a:tab pos="1260475" algn="l"/>
              </a:tabLs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Идеалды ерітінділер үшін: Kт </a:t>
            </a:r>
            <a:r>
              <a:rPr lang="kk-KZ" sz="1600" dirty="0">
                <a:latin typeface="Times New Roman" pitchFamily="18" charset="0"/>
                <a:cs typeface="Arial" pitchFamily="34" charset="0"/>
              </a:rPr>
              <a:t>≈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Kc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1361" y="5657671"/>
            <a:ext cx="11454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Шартты тепе-теңдік константасы қысымға, температураға, ерітіндінің иондық күшіне және реакцияласатын бөлшектердің бөгде химиялық өзгеріске түсуіне байланысты.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1635409" y="61490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04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3212"/>
            <a:ext cx="12045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ерітінділерде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химиялық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иондрдың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қатысуымен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диссоцияланатын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еритін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қосылыстар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түзілетін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тепе-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теңдікті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константа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955" y="2804340"/>
            <a:ext cx="11929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Шартты тепе-теңдік константасы қысымға, температураға, ерітіндінің иондық күшіне және реакцияласатын бөлшектердің бөгде химиялық өзгеріске түсуіне байланысты.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94002" y="867857"/>
                <a:ext cx="1716158" cy="6420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ш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С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с</m:t>
                              </m:r>
                            </m:sub>
                            <m:sup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с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002" y="867857"/>
                <a:ext cx="1716158" cy="642035"/>
              </a:xfrm>
              <a:prstGeom prst="rect">
                <a:avLst/>
              </a:prstGeom>
              <a:blipFill rotWithShape="0">
                <a:blip r:embed="rId3"/>
                <a:stretch>
                  <a:fillRect b="-9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594002" y="3203803"/>
            <a:ext cx="1373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101753"/>
              </p:ext>
            </p:extLst>
          </p:nvPr>
        </p:nvGraphicFramePr>
        <p:xfrm>
          <a:off x="3089341" y="1570408"/>
          <a:ext cx="5416963" cy="690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Уравнение" r:id="rId4" imgW="3467100" imgH="533400" progId="Equation.3">
                  <p:embed/>
                </p:oleObj>
              </mc:Choice>
              <mc:Fallback>
                <p:oleObj name="Уравнение" r:id="rId4" imgW="3467100" imgH="533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341" y="1570408"/>
                        <a:ext cx="5416963" cy="6900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31056" y="2379079"/>
            <a:ext cx="11783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α – қосымша реакцияның коэффициенті, ол реакцияға қатысатын иондардың бос үлесін көрсетеді: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439252"/>
            <a:ext cx="5647187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 константалардың жалпы бір-бірімен байланысы: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827078" y="3419208"/>
            <a:ext cx="143305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847243"/>
              </p:ext>
            </p:extLst>
          </p:nvPr>
        </p:nvGraphicFramePr>
        <p:xfrm>
          <a:off x="5827078" y="3419208"/>
          <a:ext cx="4728487" cy="85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Уравнение" r:id="rId6" imgW="2857500" imgH="635000" progId="Equation.3">
                  <p:embed/>
                </p:oleObj>
              </mc:Choice>
              <mc:Fallback>
                <p:oleObj name="Уравнение" r:id="rId6" imgW="2857500" imgH="635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078" y="3419208"/>
                        <a:ext cx="4728487" cy="856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555896" y="61357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6683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2581</Words>
  <Application>Microsoft Office PowerPoint</Application>
  <PresentationFormat>Широкоэкранный</PresentationFormat>
  <Paragraphs>286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Times New Roman</vt:lpstr>
      <vt:lpstr>Тема Office</vt:lpstr>
      <vt:lpstr>Уравнение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Бренстед-Лоуридің протолиттік теориясы.  Қышқылдық және негіздік константалар, арасындағы байланыс  </vt:lpstr>
      <vt:lpstr>Презентация PowerPoint</vt:lpstr>
      <vt:lpstr>Қышқылдық протон беру, ал негіздің оларды қабылдау қабілетін қышқылдықтың сандық константасымен  Ка­ және негіздік константасымен  Кв бағалау керек.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Акмарал Аргимбаева</cp:lastModifiedBy>
  <cp:revision>38</cp:revision>
  <dcterms:created xsi:type="dcterms:W3CDTF">2017-01-23T08:19:19Z</dcterms:created>
  <dcterms:modified xsi:type="dcterms:W3CDTF">2020-09-23T02:59:57Z</dcterms:modified>
</cp:coreProperties>
</file>